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2c4e7f8e2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2c4e7f8e2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2c4e7f8e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2c4e7f8e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2c4e7f8e2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2c4e7f8e2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2c4e7f8e2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62c4e7f8e2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2c4e7f8e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2c4e7f8e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2c4e7f8e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2c4e7f8e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2c4e7f8e2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62c4e7f8e2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13469f08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13469f08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13469f08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13469f08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2c4e7f8e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2c4e7f8e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13469f08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13469f08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2c4e7f8e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2c4e7f8e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13469f08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13469f08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2c4e7f8e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2c4e7f8e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7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0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32.png"/><Relationship Id="rId13" Type="http://schemas.openxmlformats.org/officeDocument/2006/relationships/image" Target="../media/image24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Relationship Id="rId15" Type="http://schemas.openxmlformats.org/officeDocument/2006/relationships/image" Target="../media/image35.png"/><Relationship Id="rId14" Type="http://schemas.openxmlformats.org/officeDocument/2006/relationships/image" Target="../media/image29.png"/><Relationship Id="rId5" Type="http://schemas.openxmlformats.org/officeDocument/2006/relationships/image" Target="../media/image18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25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3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8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45.png"/><Relationship Id="rId13" Type="http://schemas.openxmlformats.org/officeDocument/2006/relationships/image" Target="../media/image47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9" Type="http://schemas.openxmlformats.org/officeDocument/2006/relationships/image" Target="../media/image50.png"/><Relationship Id="rId15" Type="http://schemas.openxmlformats.org/officeDocument/2006/relationships/image" Target="../media/image54.png"/><Relationship Id="rId14" Type="http://schemas.openxmlformats.org/officeDocument/2006/relationships/image" Target="../media/image48.png"/><Relationship Id="rId16" Type="http://schemas.openxmlformats.org/officeDocument/2006/relationships/image" Target="../media/image49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61.png"/><Relationship Id="rId8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9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image" Target="../media/image52.png"/><Relationship Id="rId7" Type="http://schemas.openxmlformats.org/officeDocument/2006/relationships/image" Target="../media/image60.png"/><Relationship Id="rId8" Type="http://schemas.openxmlformats.org/officeDocument/2006/relationships/image" Target="../media/image5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6.png"/><Relationship Id="rId9" Type="http://schemas.openxmlformats.org/officeDocument/2006/relationships/image" Target="../media/image65.png"/><Relationship Id="rId5" Type="http://schemas.openxmlformats.org/officeDocument/2006/relationships/image" Target="../media/image62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magenta.tensorflow.org/assets/sketch_rnn_demo/index.html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8.png"/><Relationship Id="rId5" Type="http://schemas.openxmlformats.org/officeDocument/2006/relationships/image" Target="../media/image6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Generative Adversarial Nets </a:t>
            </a:r>
            <a:r>
              <a:rPr lang="zh-HK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Ian J. Goodfellow</a:t>
            </a:r>
            <a:r>
              <a:rPr lang="zh-HK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∗</a:t>
            </a:r>
            <a:r>
              <a:rPr lang="zh-HK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Jean Pouget-Abadie</a:t>
            </a:r>
            <a:r>
              <a:rPr lang="zh-HK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†</a:t>
            </a:r>
            <a:r>
              <a:rPr lang="zh-HK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Mehdi Mirza, Bing Xu, David Warde-Farley, Sherjil Ozair</a:t>
            </a:r>
            <a:r>
              <a:rPr lang="zh-HK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‡</a:t>
            </a:r>
            <a:r>
              <a:rPr lang="zh-HK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Aaron Courville, Yoshua Bengio</a:t>
            </a:r>
            <a:r>
              <a:rPr lang="zh-HK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§</a:t>
            </a:r>
            <a:endParaRPr sz="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Bobo Jiang </a:t>
            </a:r>
            <a:endParaRPr sz="2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Institute of High Performance Computing</a:t>
            </a:r>
            <a:endParaRPr sz="12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592650" y="87775"/>
            <a:ext cx="4214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Follow-bobo AI workshop  No. 12</a:t>
            </a:r>
            <a:endParaRPr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5853200" y="4732300"/>
            <a:ext cx="4214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WeChat Official Account:   follow_bobo</a:t>
            </a:r>
            <a:endParaRPr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"/>
          <p:cNvSpPr txBox="1"/>
          <p:nvPr>
            <p:ph type="title"/>
          </p:nvPr>
        </p:nvSpPr>
        <p:spPr>
          <a:xfrm>
            <a:off x="1160050" y="-325"/>
            <a:ext cx="7672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zh-HK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train Discriminator D(X)?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1160050" y="542600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</a:pPr>
            <a:r>
              <a:rPr lang="zh-HK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G, what is the optimal D* maximizing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6"/>
          <p:cNvSpPr txBox="1"/>
          <p:nvPr/>
        </p:nvSpPr>
        <p:spPr>
          <a:xfrm>
            <a:off x="1224611" y="1332700"/>
            <a:ext cx="6370800" cy="430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21" name="Google Shape;321;p26"/>
          <p:cNvSpPr txBox="1"/>
          <p:nvPr/>
        </p:nvSpPr>
        <p:spPr>
          <a:xfrm>
            <a:off x="1498461" y="1758895"/>
            <a:ext cx="7131300" cy="1145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22" name="Google Shape;322;p26"/>
          <p:cNvSpPr txBox="1"/>
          <p:nvPr/>
        </p:nvSpPr>
        <p:spPr>
          <a:xfrm>
            <a:off x="1498461" y="2784415"/>
            <a:ext cx="6559500" cy="1145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 txBox="1"/>
          <p:nvPr>
            <p:ph type="title"/>
          </p:nvPr>
        </p:nvSpPr>
        <p:spPr>
          <a:xfrm>
            <a:off x="1160050" y="-325"/>
            <a:ext cx="7672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zh-HK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train Discriminator D(X)?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7"/>
          <p:cNvSpPr txBox="1"/>
          <p:nvPr>
            <p:ph type="title"/>
          </p:nvPr>
        </p:nvSpPr>
        <p:spPr>
          <a:xfrm>
            <a:off x="1160050" y="454500"/>
            <a:ext cx="7672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Binary classification object f(D):  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zh-HK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329" name="Google Shape;329;p27"/>
          <p:cNvSpPr txBox="1"/>
          <p:nvPr/>
        </p:nvSpPr>
        <p:spPr>
          <a:xfrm>
            <a:off x="1235934" y="968530"/>
            <a:ext cx="6227100" cy="486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30" name="Google Shape;330;p27"/>
          <p:cNvSpPr/>
          <p:nvPr/>
        </p:nvSpPr>
        <p:spPr>
          <a:xfrm>
            <a:off x="5369850" y="391900"/>
            <a:ext cx="3929100" cy="486300"/>
          </a:xfrm>
          <a:prstGeom prst="wedgeRectCallout">
            <a:avLst>
              <a:gd fmla="val -43516" name="adj1"/>
              <a:gd fmla="val 9220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100"/>
              <a:t>		 	 	 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100"/>
              <a:t>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100"/>
              <a:t>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100"/>
              <a:t>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100"/>
              <a:t>		 	 	 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100"/>
              <a:t>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100"/>
              <a:t>				</a:t>
            </a:r>
            <a:endParaRPr sz="1100"/>
          </a:p>
          <a:p>
            <a:pPr indent="-1397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Given x, the optimal D* maximizing</a:t>
            </a:r>
            <a:r>
              <a:rPr lang="zh-HK"/>
              <a:t>	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	</a:t>
            </a:r>
            <a:r>
              <a:rPr lang="zh-HK" sz="1100"/>
              <a:t>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100"/>
              <a:t>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100"/>
              <a:t>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100"/>
              <a:t>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100"/>
              <a:t>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7"/>
          <p:cNvSpPr txBox="1"/>
          <p:nvPr/>
        </p:nvSpPr>
        <p:spPr>
          <a:xfrm>
            <a:off x="1482215" y="1399218"/>
            <a:ext cx="60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7"/>
          <p:cNvSpPr txBox="1"/>
          <p:nvPr/>
        </p:nvSpPr>
        <p:spPr>
          <a:xfrm>
            <a:off x="2947164" y="1357178"/>
            <a:ext cx="60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7"/>
          <p:cNvSpPr txBox="1"/>
          <p:nvPr/>
        </p:nvSpPr>
        <p:spPr>
          <a:xfrm>
            <a:off x="4267650" y="1399218"/>
            <a:ext cx="60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7"/>
          <p:cNvSpPr txBox="1"/>
          <p:nvPr/>
        </p:nvSpPr>
        <p:spPr>
          <a:xfrm>
            <a:off x="6356986" y="1392738"/>
            <a:ext cx="60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7"/>
          <p:cNvSpPr txBox="1"/>
          <p:nvPr/>
        </p:nvSpPr>
        <p:spPr>
          <a:xfrm>
            <a:off x="1280557" y="1827318"/>
            <a:ext cx="4089300" cy="369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4419" l="-178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36" name="Google Shape;336;p27"/>
          <p:cNvSpPr txBox="1"/>
          <p:nvPr/>
        </p:nvSpPr>
        <p:spPr>
          <a:xfrm>
            <a:off x="1280543" y="2388625"/>
            <a:ext cx="4617900" cy="716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37" name="Google Shape;337;p27"/>
          <p:cNvSpPr txBox="1"/>
          <p:nvPr/>
        </p:nvSpPr>
        <p:spPr>
          <a:xfrm>
            <a:off x="5989323" y="2600456"/>
            <a:ext cx="553500" cy="369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6668" l="-5489" r="-1208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38" name="Google Shape;338;p27"/>
          <p:cNvSpPr txBox="1"/>
          <p:nvPr/>
        </p:nvSpPr>
        <p:spPr>
          <a:xfrm>
            <a:off x="1235925" y="3297316"/>
            <a:ext cx="2734500" cy="714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39" name="Google Shape;339;p27"/>
          <p:cNvSpPr txBox="1"/>
          <p:nvPr/>
        </p:nvSpPr>
        <p:spPr>
          <a:xfrm>
            <a:off x="4008159" y="3316213"/>
            <a:ext cx="3013800" cy="3693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6559" l="-80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40" name="Google Shape;340;p27"/>
          <p:cNvSpPr txBox="1"/>
          <p:nvPr/>
        </p:nvSpPr>
        <p:spPr>
          <a:xfrm>
            <a:off x="4019589" y="3727781"/>
            <a:ext cx="2054700" cy="369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6559" l="-147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41" name="Google Shape;341;p27"/>
          <p:cNvSpPr txBox="1"/>
          <p:nvPr/>
        </p:nvSpPr>
        <p:spPr>
          <a:xfrm>
            <a:off x="1280558" y="4268151"/>
            <a:ext cx="1531500" cy="6387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42" name="Google Shape;342;p27"/>
          <p:cNvSpPr txBox="1"/>
          <p:nvPr/>
        </p:nvSpPr>
        <p:spPr>
          <a:xfrm>
            <a:off x="4589794" y="4197640"/>
            <a:ext cx="3493500" cy="779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235813" y="4433338"/>
            <a:ext cx="627600" cy="35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7"/>
          <p:cNvSpPr txBox="1"/>
          <p:nvPr/>
        </p:nvSpPr>
        <p:spPr>
          <a:xfrm>
            <a:off x="4339427" y="4684367"/>
            <a:ext cx="65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 &lt;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7"/>
          <p:cNvSpPr txBox="1"/>
          <p:nvPr/>
        </p:nvSpPr>
        <p:spPr>
          <a:xfrm>
            <a:off x="7762573" y="4674721"/>
            <a:ext cx="128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 1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7"/>
          <p:cNvSpPr txBox="1"/>
          <p:nvPr/>
        </p:nvSpPr>
        <p:spPr>
          <a:xfrm>
            <a:off x="6384526" y="3727041"/>
            <a:ext cx="1966200" cy="3693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6559" l="-1859" r="-30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"/>
          <p:cNvSpPr txBox="1"/>
          <p:nvPr>
            <p:ph type="title"/>
          </p:nvPr>
        </p:nvSpPr>
        <p:spPr>
          <a:xfrm>
            <a:off x="1160050" y="-325"/>
            <a:ext cx="7672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zh-HK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train Discriminator D(X)?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8"/>
          <p:cNvSpPr txBox="1"/>
          <p:nvPr/>
        </p:nvSpPr>
        <p:spPr>
          <a:xfrm>
            <a:off x="1204892" y="2165852"/>
            <a:ext cx="3303900" cy="58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53" name="Google Shape;353;p28"/>
          <p:cNvSpPr txBox="1"/>
          <p:nvPr/>
        </p:nvSpPr>
        <p:spPr>
          <a:xfrm>
            <a:off x="4020665" y="2684104"/>
            <a:ext cx="3003300" cy="589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54" name="Google Shape;354;p28"/>
          <p:cNvSpPr txBox="1"/>
          <p:nvPr/>
        </p:nvSpPr>
        <p:spPr>
          <a:xfrm>
            <a:off x="1156601" y="3249431"/>
            <a:ext cx="3651600" cy="822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55" name="Google Shape;355;p28"/>
          <p:cNvSpPr/>
          <p:nvPr/>
        </p:nvSpPr>
        <p:spPr>
          <a:xfrm>
            <a:off x="1167203" y="1585008"/>
            <a:ext cx="1356900" cy="411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424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56" name="Google Shape;356;p28"/>
          <p:cNvSpPr/>
          <p:nvPr/>
        </p:nvSpPr>
        <p:spPr>
          <a:xfrm>
            <a:off x="3945594" y="3906349"/>
            <a:ext cx="3489000" cy="88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357" name="Google Shape;357;p28"/>
          <p:cNvGrpSpPr/>
          <p:nvPr/>
        </p:nvGrpSpPr>
        <p:grpSpPr>
          <a:xfrm>
            <a:off x="2808291" y="3943511"/>
            <a:ext cx="1542075" cy="331316"/>
            <a:chOff x="2663868" y="5420951"/>
            <a:chExt cx="2116200" cy="461700"/>
          </a:xfrm>
        </p:grpSpPr>
        <p:sp>
          <p:nvSpPr>
            <p:cNvPr id="358" name="Google Shape;358;p28"/>
            <p:cNvSpPr txBox="1"/>
            <p:nvPr/>
          </p:nvSpPr>
          <p:spPr>
            <a:xfrm>
              <a:off x="3354509" y="5420951"/>
              <a:ext cx="100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HK"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9" name="Google Shape;359;p28"/>
            <p:cNvCxnSpPr/>
            <p:nvPr/>
          </p:nvCxnSpPr>
          <p:spPr>
            <a:xfrm>
              <a:off x="2663868" y="5486235"/>
              <a:ext cx="21162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60" name="Google Shape;360;p28"/>
          <p:cNvGrpSpPr/>
          <p:nvPr/>
        </p:nvGrpSpPr>
        <p:grpSpPr>
          <a:xfrm>
            <a:off x="5433041" y="4629087"/>
            <a:ext cx="1542075" cy="331316"/>
            <a:chOff x="2663868" y="5420951"/>
            <a:chExt cx="2116200" cy="461700"/>
          </a:xfrm>
        </p:grpSpPr>
        <p:sp>
          <p:nvSpPr>
            <p:cNvPr id="361" name="Google Shape;361;p28"/>
            <p:cNvSpPr txBox="1"/>
            <p:nvPr/>
          </p:nvSpPr>
          <p:spPr>
            <a:xfrm>
              <a:off x="3354509" y="5420951"/>
              <a:ext cx="100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HK"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2" name="Google Shape;362;p28"/>
            <p:cNvCxnSpPr/>
            <p:nvPr/>
          </p:nvCxnSpPr>
          <p:spPr>
            <a:xfrm>
              <a:off x="2663868" y="5486235"/>
              <a:ext cx="21162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63" name="Google Shape;363;p28"/>
          <p:cNvSpPr txBox="1"/>
          <p:nvPr/>
        </p:nvSpPr>
        <p:spPr>
          <a:xfrm>
            <a:off x="2989462" y="3073199"/>
            <a:ext cx="174000" cy="496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64" name="Google Shape;364;p28"/>
          <p:cNvSpPr txBox="1"/>
          <p:nvPr/>
        </p:nvSpPr>
        <p:spPr>
          <a:xfrm>
            <a:off x="5683844" y="3823217"/>
            <a:ext cx="174000" cy="4962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998825" y="4242049"/>
            <a:ext cx="2125800" cy="5625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66" name="Google Shape;366;p28"/>
          <p:cNvSpPr txBox="1"/>
          <p:nvPr/>
        </p:nvSpPr>
        <p:spPr>
          <a:xfrm>
            <a:off x="4195711" y="1519488"/>
            <a:ext cx="2546100" cy="5595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67" name="Google Shape;367;p28"/>
          <p:cNvSpPr/>
          <p:nvPr/>
        </p:nvSpPr>
        <p:spPr>
          <a:xfrm>
            <a:off x="2460237" y="1584631"/>
            <a:ext cx="1232700" cy="3312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368" name="Google Shape;368;p28"/>
          <p:cNvGrpSpPr/>
          <p:nvPr/>
        </p:nvGrpSpPr>
        <p:grpSpPr>
          <a:xfrm>
            <a:off x="4248140" y="446775"/>
            <a:ext cx="2820725" cy="813758"/>
            <a:chOff x="4644571" y="460976"/>
            <a:chExt cx="3870900" cy="1134000"/>
          </a:xfrm>
        </p:grpSpPr>
        <p:grpSp>
          <p:nvGrpSpPr>
            <p:cNvPr id="369" name="Google Shape;369;p28"/>
            <p:cNvGrpSpPr/>
            <p:nvPr/>
          </p:nvGrpSpPr>
          <p:grpSpPr>
            <a:xfrm>
              <a:off x="4896790" y="550789"/>
              <a:ext cx="3618499" cy="948238"/>
              <a:chOff x="4896790" y="550789"/>
              <a:chExt cx="3618499" cy="948238"/>
            </a:xfrm>
          </p:grpSpPr>
          <p:sp>
            <p:nvSpPr>
              <p:cNvPr id="370" name="Google Shape;370;p28"/>
              <p:cNvSpPr txBox="1"/>
              <p:nvPr/>
            </p:nvSpPr>
            <p:spPr>
              <a:xfrm>
                <a:off x="4896790" y="550789"/>
                <a:ext cx="3090900" cy="404100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 b="-23878" l="-1769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HK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371" name="Google Shape;371;p28"/>
              <p:cNvSpPr txBox="1"/>
              <p:nvPr/>
            </p:nvSpPr>
            <p:spPr>
              <a:xfrm>
                <a:off x="5303189" y="1069127"/>
                <a:ext cx="3212100" cy="429900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HK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</p:grpSp>
        <p:sp>
          <p:nvSpPr>
            <p:cNvPr id="372" name="Google Shape;372;p28"/>
            <p:cNvSpPr/>
            <p:nvPr/>
          </p:nvSpPr>
          <p:spPr>
            <a:xfrm>
              <a:off x="4644571" y="460976"/>
              <a:ext cx="3870900" cy="1134000"/>
            </a:xfrm>
            <a:prstGeom prst="rect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3" name="Google Shape;373;p28"/>
          <p:cNvSpPr/>
          <p:nvPr/>
        </p:nvSpPr>
        <p:spPr>
          <a:xfrm>
            <a:off x="2579774" y="4368868"/>
            <a:ext cx="926700" cy="3312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17098" l="0" r="-142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9"/>
          <p:cNvSpPr txBox="1"/>
          <p:nvPr>
            <p:ph type="title"/>
          </p:nvPr>
        </p:nvSpPr>
        <p:spPr>
          <a:xfrm>
            <a:off x="1160050" y="-325"/>
            <a:ext cx="7672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zh-HK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train Discriminator D(X)?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9"/>
          <p:cNvSpPr txBox="1"/>
          <p:nvPr/>
        </p:nvSpPr>
        <p:spPr>
          <a:xfrm>
            <a:off x="1118355" y="3700543"/>
            <a:ext cx="3370200" cy="572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80" name="Google Shape;380;p29"/>
          <p:cNvSpPr txBox="1"/>
          <p:nvPr/>
        </p:nvSpPr>
        <p:spPr>
          <a:xfrm>
            <a:off x="1152916" y="4536298"/>
            <a:ext cx="2798700" cy="254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4998" l="-30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81" name="Google Shape;381;p29"/>
          <p:cNvSpPr/>
          <p:nvPr/>
        </p:nvSpPr>
        <p:spPr>
          <a:xfrm>
            <a:off x="4229858" y="4361176"/>
            <a:ext cx="2614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Jensen-Shannon divergence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9"/>
          <p:cNvSpPr txBox="1"/>
          <p:nvPr/>
        </p:nvSpPr>
        <p:spPr>
          <a:xfrm>
            <a:off x="1103850" y="2105871"/>
            <a:ext cx="4990800" cy="789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83" name="Google Shape;383;p29"/>
          <p:cNvSpPr/>
          <p:nvPr/>
        </p:nvSpPr>
        <p:spPr>
          <a:xfrm>
            <a:off x="3270236" y="2758831"/>
            <a:ext cx="3843600" cy="853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84" name="Google Shape;384;p29"/>
          <p:cNvSpPr txBox="1"/>
          <p:nvPr/>
        </p:nvSpPr>
        <p:spPr>
          <a:xfrm>
            <a:off x="4488611" y="3700543"/>
            <a:ext cx="2097000" cy="572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85" name="Google Shape;385;p29"/>
          <p:cNvSpPr/>
          <p:nvPr/>
        </p:nvSpPr>
        <p:spPr>
          <a:xfrm>
            <a:off x="1103850" y="1702254"/>
            <a:ext cx="1329300" cy="3954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424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86" name="Google Shape;386;p29"/>
          <p:cNvSpPr txBox="1"/>
          <p:nvPr/>
        </p:nvSpPr>
        <p:spPr>
          <a:xfrm>
            <a:off x="4070122" y="1639313"/>
            <a:ext cx="2493600" cy="5376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87" name="Google Shape;387;p29"/>
          <p:cNvSpPr/>
          <p:nvPr/>
        </p:nvSpPr>
        <p:spPr>
          <a:xfrm>
            <a:off x="2370313" y="1701891"/>
            <a:ext cx="1207200" cy="318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388" name="Google Shape;388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79315" y="515500"/>
            <a:ext cx="3231969" cy="461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07271" y="983796"/>
            <a:ext cx="1290858" cy="42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0"/>
          <p:cNvSpPr txBox="1"/>
          <p:nvPr/>
        </p:nvSpPr>
        <p:spPr>
          <a:xfrm>
            <a:off x="849800" y="538400"/>
            <a:ext cx="8236800" cy="5929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39" r="0" t="-141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HK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0"/>
          <p:cNvSpPr txBox="1"/>
          <p:nvPr/>
        </p:nvSpPr>
        <p:spPr>
          <a:xfrm>
            <a:off x="263748" y="3260295"/>
            <a:ext cx="1119000" cy="831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Repeat k times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0"/>
          <p:cNvSpPr txBox="1"/>
          <p:nvPr/>
        </p:nvSpPr>
        <p:spPr>
          <a:xfrm>
            <a:off x="110699" y="2349472"/>
            <a:ext cx="1425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Learning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0"/>
          <p:cNvSpPr/>
          <p:nvPr/>
        </p:nvSpPr>
        <p:spPr>
          <a:xfrm>
            <a:off x="1382750" y="4171125"/>
            <a:ext cx="7529700" cy="1018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98" name="Google Shape;398;p30"/>
          <p:cNvSpPr txBox="1"/>
          <p:nvPr>
            <p:ph type="title"/>
          </p:nvPr>
        </p:nvSpPr>
        <p:spPr>
          <a:xfrm>
            <a:off x="1079875" y="0"/>
            <a:ext cx="7672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zh-HK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train Discriminator D(X)?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1"/>
          <p:cNvSpPr/>
          <p:nvPr/>
        </p:nvSpPr>
        <p:spPr>
          <a:xfrm>
            <a:off x="1776150" y="3412725"/>
            <a:ext cx="7529700" cy="1018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04" name="Google Shape;404;p31"/>
          <p:cNvSpPr txBox="1"/>
          <p:nvPr>
            <p:ph type="title"/>
          </p:nvPr>
        </p:nvSpPr>
        <p:spPr>
          <a:xfrm>
            <a:off x="1068425" y="240575"/>
            <a:ext cx="7672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zh-HK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train Generator D(X)?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8363" y="2229128"/>
            <a:ext cx="1804554" cy="2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6143" y="2805896"/>
            <a:ext cx="929364" cy="916633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1"/>
          <p:cNvSpPr txBox="1"/>
          <p:nvPr/>
        </p:nvSpPr>
        <p:spPr>
          <a:xfrm>
            <a:off x="1022050" y="1067225"/>
            <a:ext cx="7886700" cy="4351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999" r="0" t="-19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HK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1"/>
          <p:cNvSpPr/>
          <p:nvPr/>
        </p:nvSpPr>
        <p:spPr>
          <a:xfrm>
            <a:off x="2462674" y="2581015"/>
            <a:ext cx="1743000" cy="1366500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generator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1318975" y="3165910"/>
            <a:ext cx="209400" cy="209400"/>
          </a:xfrm>
          <a:prstGeom prst="ellipse">
            <a:avLst/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1"/>
          <p:cNvSpPr/>
          <p:nvPr/>
        </p:nvSpPr>
        <p:spPr>
          <a:xfrm>
            <a:off x="5071143" y="3204682"/>
            <a:ext cx="209400" cy="209400"/>
          </a:xfrm>
          <a:prstGeom prst="ellipse">
            <a:avLst/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1"/>
          <p:cNvSpPr txBox="1"/>
          <p:nvPr/>
        </p:nvSpPr>
        <p:spPr>
          <a:xfrm>
            <a:off x="1234915" y="3278647"/>
            <a:ext cx="408000" cy="461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12" name="Google Shape;412;p31"/>
          <p:cNvSpPr txBox="1"/>
          <p:nvPr/>
        </p:nvSpPr>
        <p:spPr>
          <a:xfrm>
            <a:off x="5006390" y="3278176"/>
            <a:ext cx="1443900" cy="461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413" name="Google Shape;413;p31"/>
          <p:cNvCxnSpPr/>
          <p:nvPr/>
        </p:nvCxnSpPr>
        <p:spPr>
          <a:xfrm>
            <a:off x="1819426" y="3278647"/>
            <a:ext cx="544200" cy="0"/>
          </a:xfrm>
          <a:prstGeom prst="straightConnector1">
            <a:avLst/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14" name="Google Shape;414;p31"/>
          <p:cNvCxnSpPr/>
          <p:nvPr/>
        </p:nvCxnSpPr>
        <p:spPr>
          <a:xfrm>
            <a:off x="4285513" y="3309377"/>
            <a:ext cx="616500" cy="0"/>
          </a:xfrm>
          <a:prstGeom prst="straightConnector1">
            <a:avLst/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15" name="Google Shape;415;p31"/>
          <p:cNvSpPr txBox="1"/>
          <p:nvPr/>
        </p:nvSpPr>
        <p:spPr>
          <a:xfrm>
            <a:off x="599637" y="2082381"/>
            <a:ext cx="166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1"/>
          <p:cNvSpPr txBox="1"/>
          <p:nvPr/>
        </p:nvSpPr>
        <p:spPr>
          <a:xfrm>
            <a:off x="5007169" y="1961315"/>
            <a:ext cx="1001400" cy="4617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7098" l="0" r="-182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417" name="Google Shape;417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72768" y="1944964"/>
            <a:ext cx="2529587" cy="260306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1"/>
          <p:cNvSpPr txBox="1"/>
          <p:nvPr/>
        </p:nvSpPr>
        <p:spPr>
          <a:xfrm>
            <a:off x="7005653" y="1944964"/>
            <a:ext cx="2194200" cy="4617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262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19" name="Google Shape;419;p31"/>
          <p:cNvSpPr/>
          <p:nvPr/>
        </p:nvSpPr>
        <p:spPr>
          <a:xfrm>
            <a:off x="6450247" y="3514213"/>
            <a:ext cx="790500" cy="359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1"/>
          <p:cNvSpPr txBox="1"/>
          <p:nvPr/>
        </p:nvSpPr>
        <p:spPr>
          <a:xfrm>
            <a:off x="5467054" y="3930319"/>
            <a:ext cx="2736600" cy="4617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close as possible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1"/>
          <p:cNvSpPr/>
          <p:nvPr/>
        </p:nvSpPr>
        <p:spPr>
          <a:xfrm>
            <a:off x="1130140" y="3018714"/>
            <a:ext cx="209400" cy="209400"/>
          </a:xfrm>
          <a:prstGeom prst="ellipse">
            <a:avLst/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1"/>
          <p:cNvSpPr/>
          <p:nvPr/>
        </p:nvSpPr>
        <p:spPr>
          <a:xfrm>
            <a:off x="1126505" y="3318360"/>
            <a:ext cx="209400" cy="209400"/>
          </a:xfrm>
          <a:prstGeom prst="ellipse">
            <a:avLst/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1"/>
          <p:cNvSpPr/>
          <p:nvPr/>
        </p:nvSpPr>
        <p:spPr>
          <a:xfrm>
            <a:off x="1546084" y="3257938"/>
            <a:ext cx="209400" cy="209400"/>
          </a:xfrm>
          <a:prstGeom prst="ellipse">
            <a:avLst/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1"/>
          <p:cNvSpPr/>
          <p:nvPr/>
        </p:nvSpPr>
        <p:spPr>
          <a:xfrm>
            <a:off x="1484050" y="2988503"/>
            <a:ext cx="209400" cy="209400"/>
          </a:xfrm>
          <a:prstGeom prst="ellipse">
            <a:avLst/>
          </a:prstGeom>
          <a:solidFill>
            <a:srgbClr val="ED7D31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1"/>
          <p:cNvSpPr/>
          <p:nvPr/>
        </p:nvSpPr>
        <p:spPr>
          <a:xfrm>
            <a:off x="4966368" y="2808869"/>
            <a:ext cx="209400" cy="209400"/>
          </a:xfrm>
          <a:prstGeom prst="ellipse">
            <a:avLst/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1"/>
          <p:cNvSpPr/>
          <p:nvPr/>
        </p:nvSpPr>
        <p:spPr>
          <a:xfrm>
            <a:off x="5270231" y="2970029"/>
            <a:ext cx="209400" cy="209400"/>
          </a:xfrm>
          <a:prstGeom prst="ellipse">
            <a:avLst/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1"/>
          <p:cNvSpPr/>
          <p:nvPr/>
        </p:nvSpPr>
        <p:spPr>
          <a:xfrm>
            <a:off x="5759642" y="2725378"/>
            <a:ext cx="209400" cy="209400"/>
          </a:xfrm>
          <a:prstGeom prst="ellipse">
            <a:avLst/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1"/>
          <p:cNvSpPr/>
          <p:nvPr/>
        </p:nvSpPr>
        <p:spPr>
          <a:xfrm>
            <a:off x="5794738" y="3002396"/>
            <a:ext cx="209400" cy="209400"/>
          </a:xfrm>
          <a:prstGeom prst="ellipse">
            <a:avLst/>
          </a:prstGeom>
          <a:solidFill>
            <a:srgbClr val="70AD47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1"/>
          <p:cNvSpPr txBox="1"/>
          <p:nvPr/>
        </p:nvSpPr>
        <p:spPr>
          <a:xfrm>
            <a:off x="2792174" y="6201933"/>
            <a:ext cx="524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How to compute the divergence?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1"/>
          <p:cNvSpPr/>
          <p:nvPr/>
        </p:nvSpPr>
        <p:spPr>
          <a:xfrm>
            <a:off x="1076825" y="957425"/>
            <a:ext cx="6838800" cy="916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1"/>
          <p:cNvSpPr/>
          <p:nvPr/>
        </p:nvSpPr>
        <p:spPr>
          <a:xfrm>
            <a:off x="1022049" y="1180699"/>
            <a:ext cx="3721200" cy="557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32" name="Google Shape;432;p31"/>
          <p:cNvSpPr txBox="1"/>
          <p:nvPr/>
        </p:nvSpPr>
        <p:spPr>
          <a:xfrm>
            <a:off x="2787839" y="5815931"/>
            <a:ext cx="6192000" cy="4617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28949" l="-1479" r="0" t="-105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433" name="Google Shape;433;p31"/>
          <p:cNvCxnSpPr/>
          <p:nvPr/>
        </p:nvCxnSpPr>
        <p:spPr>
          <a:xfrm>
            <a:off x="2862398" y="5743361"/>
            <a:ext cx="2195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4" name="Google Shape;434;p31"/>
          <p:cNvSpPr/>
          <p:nvPr/>
        </p:nvSpPr>
        <p:spPr>
          <a:xfrm>
            <a:off x="4757263" y="1222663"/>
            <a:ext cx="627600" cy="35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1"/>
          <p:cNvSpPr/>
          <p:nvPr/>
        </p:nvSpPr>
        <p:spPr>
          <a:xfrm>
            <a:off x="5475100" y="1124226"/>
            <a:ext cx="3549900" cy="5571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36" name="Google Shape;436;p31"/>
          <p:cNvSpPr/>
          <p:nvPr/>
        </p:nvSpPr>
        <p:spPr>
          <a:xfrm>
            <a:off x="1234925" y="1557950"/>
            <a:ext cx="7368000" cy="237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1"/>
          <p:cNvSpPr/>
          <p:nvPr/>
        </p:nvSpPr>
        <p:spPr>
          <a:xfrm>
            <a:off x="1773173" y="3324031"/>
            <a:ext cx="3496800" cy="4617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190762" l="0" r="-8189" t="-12498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38" name="Google Shape;438;p31"/>
          <p:cNvSpPr/>
          <p:nvPr/>
        </p:nvSpPr>
        <p:spPr>
          <a:xfrm>
            <a:off x="2492011" y="1938233"/>
            <a:ext cx="4312500" cy="6537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39" name="Google Shape;439;p31"/>
          <p:cNvSpPr/>
          <p:nvPr/>
        </p:nvSpPr>
        <p:spPr>
          <a:xfrm>
            <a:off x="4757652" y="1931977"/>
            <a:ext cx="1875600" cy="660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1"/>
          <p:cNvSpPr/>
          <p:nvPr/>
        </p:nvSpPr>
        <p:spPr>
          <a:xfrm>
            <a:off x="5218909" y="2598258"/>
            <a:ext cx="1004400" cy="5232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41" name="Google Shape;441;p31"/>
          <p:cNvSpPr txBox="1"/>
          <p:nvPr/>
        </p:nvSpPr>
        <p:spPr>
          <a:xfrm>
            <a:off x="5393517" y="3324031"/>
            <a:ext cx="1936200" cy="4617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27268" l="0" r="0" t="-1038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"/>
          <p:cNvSpPr txBox="1"/>
          <p:nvPr>
            <p:ph type="title"/>
          </p:nvPr>
        </p:nvSpPr>
        <p:spPr>
          <a:xfrm>
            <a:off x="1068425" y="240575"/>
            <a:ext cx="7672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zh-HK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train Generator G(X)?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32"/>
          <p:cNvCxnSpPr/>
          <p:nvPr/>
        </p:nvCxnSpPr>
        <p:spPr>
          <a:xfrm>
            <a:off x="912595" y="3552153"/>
            <a:ext cx="2244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48" name="Google Shape;448;p32"/>
          <p:cNvCxnSpPr/>
          <p:nvPr/>
        </p:nvCxnSpPr>
        <p:spPr>
          <a:xfrm rot="10800000">
            <a:off x="2046534" y="2060853"/>
            <a:ext cx="0" cy="1491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49" name="Google Shape;449;p32"/>
          <p:cNvSpPr/>
          <p:nvPr/>
        </p:nvSpPr>
        <p:spPr>
          <a:xfrm>
            <a:off x="1211409" y="3628412"/>
            <a:ext cx="1443600" cy="461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31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50" name="Google Shape;450;p32"/>
          <p:cNvSpPr/>
          <p:nvPr/>
        </p:nvSpPr>
        <p:spPr>
          <a:xfrm>
            <a:off x="617175" y="2293551"/>
            <a:ext cx="2560320" cy="1103856"/>
          </a:xfrm>
          <a:custGeom>
            <a:rect b="b" l="l" r="r" t="t"/>
            <a:pathLst>
              <a:path extrusionOk="0" h="1103856" w="2560320">
                <a:moveTo>
                  <a:pt x="0" y="386404"/>
                </a:moveTo>
                <a:cubicBezTo>
                  <a:pt x="270803" y="157804"/>
                  <a:pt x="541606" y="-70796"/>
                  <a:pt x="815926" y="20644"/>
                </a:cubicBezTo>
                <a:cubicBezTo>
                  <a:pt x="1090246" y="112084"/>
                  <a:pt x="1416148" y="843604"/>
                  <a:pt x="1645920" y="935044"/>
                </a:cubicBezTo>
                <a:cubicBezTo>
                  <a:pt x="1875692" y="1026484"/>
                  <a:pt x="2042160" y="541149"/>
                  <a:pt x="2194560" y="569284"/>
                </a:cubicBezTo>
                <a:cubicBezTo>
                  <a:pt x="2346960" y="597419"/>
                  <a:pt x="2453640" y="850637"/>
                  <a:pt x="2560320" y="1103856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32"/>
          <p:cNvSpPr/>
          <p:nvPr/>
        </p:nvSpPr>
        <p:spPr>
          <a:xfrm>
            <a:off x="1261516" y="2221857"/>
            <a:ext cx="140700" cy="140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2" name="Google Shape;452;p32"/>
          <p:cNvCxnSpPr/>
          <p:nvPr/>
        </p:nvCxnSpPr>
        <p:spPr>
          <a:xfrm>
            <a:off x="1304466" y="2388970"/>
            <a:ext cx="0" cy="11505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p32"/>
          <p:cNvSpPr/>
          <p:nvPr/>
        </p:nvSpPr>
        <p:spPr>
          <a:xfrm>
            <a:off x="706867" y="3023195"/>
            <a:ext cx="597600" cy="461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1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454" name="Google Shape;454;p32"/>
          <p:cNvCxnSpPr/>
          <p:nvPr/>
        </p:nvCxnSpPr>
        <p:spPr>
          <a:xfrm>
            <a:off x="4005368" y="3602576"/>
            <a:ext cx="2244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55" name="Google Shape;455;p32"/>
          <p:cNvCxnSpPr/>
          <p:nvPr/>
        </p:nvCxnSpPr>
        <p:spPr>
          <a:xfrm rot="10800000">
            <a:off x="5139307" y="2111276"/>
            <a:ext cx="0" cy="1491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56" name="Google Shape;456;p32"/>
          <p:cNvSpPr/>
          <p:nvPr/>
        </p:nvSpPr>
        <p:spPr>
          <a:xfrm>
            <a:off x="4304182" y="3678835"/>
            <a:ext cx="1436400" cy="46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31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57" name="Google Shape;457;p32"/>
          <p:cNvSpPr/>
          <p:nvPr/>
        </p:nvSpPr>
        <p:spPr>
          <a:xfrm>
            <a:off x="3709948" y="1833537"/>
            <a:ext cx="2560320" cy="1614555"/>
          </a:xfrm>
          <a:custGeom>
            <a:rect b="b" l="l" r="r" t="t"/>
            <a:pathLst>
              <a:path extrusionOk="0" h="2117449" w="2560320">
                <a:moveTo>
                  <a:pt x="0" y="1399997"/>
                </a:moveTo>
                <a:cubicBezTo>
                  <a:pt x="270803" y="1171397"/>
                  <a:pt x="541606" y="942797"/>
                  <a:pt x="815926" y="1034237"/>
                </a:cubicBezTo>
                <a:cubicBezTo>
                  <a:pt x="1090246" y="1125677"/>
                  <a:pt x="1426731" y="2120956"/>
                  <a:pt x="1645920" y="1948637"/>
                </a:cubicBezTo>
                <a:cubicBezTo>
                  <a:pt x="1865109" y="1776318"/>
                  <a:pt x="1978660" y="-27811"/>
                  <a:pt x="2131060" y="324"/>
                </a:cubicBezTo>
                <a:cubicBezTo>
                  <a:pt x="2283460" y="28459"/>
                  <a:pt x="2453640" y="1864230"/>
                  <a:pt x="2560320" y="2117449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2"/>
          <p:cNvSpPr/>
          <p:nvPr/>
        </p:nvSpPr>
        <p:spPr>
          <a:xfrm>
            <a:off x="4341905" y="2484322"/>
            <a:ext cx="140700" cy="140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9" name="Google Shape;459;p32"/>
          <p:cNvCxnSpPr/>
          <p:nvPr/>
        </p:nvCxnSpPr>
        <p:spPr>
          <a:xfrm>
            <a:off x="4397239" y="2606276"/>
            <a:ext cx="0" cy="9837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460" name="Google Shape;460;p32"/>
          <p:cNvSpPr/>
          <p:nvPr/>
        </p:nvSpPr>
        <p:spPr>
          <a:xfrm>
            <a:off x="3799640" y="3073618"/>
            <a:ext cx="597600" cy="461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62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61" name="Google Shape;461;p32"/>
          <p:cNvSpPr/>
          <p:nvPr/>
        </p:nvSpPr>
        <p:spPr>
          <a:xfrm>
            <a:off x="487287" y="1722659"/>
            <a:ext cx="1634400" cy="461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62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62" name="Google Shape;462;p32"/>
          <p:cNvSpPr/>
          <p:nvPr/>
        </p:nvSpPr>
        <p:spPr>
          <a:xfrm>
            <a:off x="3524726" y="2023947"/>
            <a:ext cx="1634400" cy="4617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31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63" name="Google Shape;463;p32"/>
          <p:cNvSpPr/>
          <p:nvPr/>
        </p:nvSpPr>
        <p:spPr>
          <a:xfrm>
            <a:off x="5747332" y="1763198"/>
            <a:ext cx="140700" cy="140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4" name="Google Shape;464;p32"/>
          <p:cNvCxnSpPr>
            <a:stCxn id="461" idx="3"/>
          </p:cNvCxnSpPr>
          <p:nvPr/>
        </p:nvCxnSpPr>
        <p:spPr>
          <a:xfrm>
            <a:off x="2121687" y="1953509"/>
            <a:ext cx="1403100" cy="338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65" name="Google Shape;465;p32"/>
          <p:cNvSpPr txBox="1"/>
          <p:nvPr/>
        </p:nvSpPr>
        <p:spPr>
          <a:xfrm>
            <a:off x="2311209" y="1661105"/>
            <a:ext cx="125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smaller</a:t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2"/>
          <p:cNvSpPr/>
          <p:nvPr/>
        </p:nvSpPr>
        <p:spPr>
          <a:xfrm>
            <a:off x="6455490" y="2198735"/>
            <a:ext cx="1634400" cy="4617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66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467" name="Google Shape;467;p32"/>
          <p:cNvCxnSpPr/>
          <p:nvPr/>
        </p:nvCxnSpPr>
        <p:spPr>
          <a:xfrm rot="10800000">
            <a:off x="6001937" y="1971224"/>
            <a:ext cx="509400" cy="394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68" name="Google Shape;468;p32"/>
          <p:cNvSpPr/>
          <p:nvPr/>
        </p:nvSpPr>
        <p:spPr>
          <a:xfrm>
            <a:off x="1220675" y="1722650"/>
            <a:ext cx="7368000" cy="115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/>
              <a:t>W</a:t>
            </a:r>
            <a:r>
              <a:rPr lang="zh-HK" sz="1800"/>
              <a:t>hen you train generator, only train several epochs each time, like 1 or 2 , to make G(x) doesn’t change too much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Reference</a:t>
            </a:r>
            <a:endParaRPr/>
          </a:p>
        </p:txBody>
      </p:sp>
      <p:sp>
        <p:nvSpPr>
          <p:cNvPr id="474" name="Google Shape;474;p33"/>
          <p:cNvSpPr txBox="1"/>
          <p:nvPr>
            <p:ph idx="1" type="body"/>
          </p:nvPr>
        </p:nvSpPr>
        <p:spPr>
          <a:xfrm>
            <a:off x="2202275" y="1121250"/>
            <a:ext cx="67929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lang="zh-HK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Radford A, Metz L, Chintala S. Unsupervised representation learning with deep convolutional generative adversarial networks[J]. arXiv preprint arXiv:1511.06434, 2015.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HK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[2] </a:t>
            </a:r>
            <a:r>
              <a:rPr lang="zh-HK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李宏毅课件http://speech.ee.ntu.edu.tw/~tlkagk/courses_MLDS18.html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HK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4"/>
          <p:cNvSpPr txBox="1"/>
          <p:nvPr>
            <p:ph type="title"/>
          </p:nvPr>
        </p:nvSpPr>
        <p:spPr>
          <a:xfrm>
            <a:off x="3040225" y="2476500"/>
            <a:ext cx="59061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/>
              <a:t>关注公号：follow_bobo， 加入机器学习交流群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zh-HK" sz="1800"/>
              <a:t>What does BigGAN generate?</a:t>
            </a:r>
            <a:endParaRPr sz="1800"/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1297500" y="1106600"/>
            <a:ext cx="7038900" cy="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400"/>
              <a:t>Can you find what is real and what is fake?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37" name="Google Shape;2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250" y="1754600"/>
            <a:ext cx="609600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zh-HK" sz="1800"/>
              <a:t>How does BigGan convert a input to a fake image</a:t>
            </a:r>
            <a:r>
              <a:rPr lang="zh-HK" sz="1800"/>
              <a:t>?</a:t>
            </a:r>
            <a:endParaRPr sz="1800"/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1100375"/>
            <a:ext cx="68604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44" name="Google Shape;2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513" y="1388600"/>
            <a:ext cx="7332378" cy="29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zh-HK" sz="1800"/>
              <a:t>Before GAN, let us think about Segmentation</a:t>
            </a:r>
            <a:r>
              <a:rPr lang="zh-HK" sz="1800"/>
              <a:t>?</a:t>
            </a:r>
            <a:endParaRPr sz="1800"/>
          </a:p>
        </p:txBody>
      </p:sp>
      <p:sp>
        <p:nvSpPr>
          <p:cNvPr id="250" name="Google Shape;250;p20"/>
          <p:cNvSpPr txBox="1"/>
          <p:nvPr/>
        </p:nvSpPr>
        <p:spPr>
          <a:xfrm>
            <a:off x="1297500" y="1100375"/>
            <a:ext cx="68604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550" y="1628950"/>
            <a:ext cx="7112861" cy="29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0"/>
          <p:cNvSpPr/>
          <p:nvPr/>
        </p:nvSpPr>
        <p:spPr>
          <a:xfrm>
            <a:off x="3859325" y="995075"/>
            <a:ext cx="2444700" cy="914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Does network classify pixel by pixel?</a:t>
            </a:r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969575" y="4028125"/>
            <a:ext cx="3033900" cy="999900"/>
          </a:xfrm>
          <a:prstGeom prst="wedgeRectCallout">
            <a:avLst>
              <a:gd fmla="val 31127" name="adj1"/>
              <a:gd fmla="val -876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200"/>
              <a:t>The generation model mainly builds the structure of the data and captures the relationship between different dimensions of the data.</a:t>
            </a:r>
            <a:endParaRPr sz="12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zh-HK" sz="1800"/>
              <a:t>Before GAN, let us think about Segmentation?</a:t>
            </a:r>
            <a:endParaRPr sz="1800"/>
          </a:p>
        </p:txBody>
      </p:sp>
      <p:sp>
        <p:nvSpPr>
          <p:cNvPr id="259" name="Google Shape;259;p21"/>
          <p:cNvSpPr txBox="1"/>
          <p:nvPr/>
        </p:nvSpPr>
        <p:spPr>
          <a:xfrm>
            <a:off x="1297500" y="1100375"/>
            <a:ext cx="68604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60" name="Google Shape;2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550" y="1628950"/>
            <a:ext cx="7112861" cy="292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730" y="509675"/>
            <a:ext cx="676891" cy="1062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2512" y="509675"/>
            <a:ext cx="911330" cy="106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7137" y="509675"/>
            <a:ext cx="902079" cy="1062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1775" y="509675"/>
            <a:ext cx="1112800" cy="106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31075" y="509675"/>
            <a:ext cx="1177649" cy="10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3275" y="509675"/>
            <a:ext cx="1213350" cy="10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31175" y="509675"/>
            <a:ext cx="1177651" cy="106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21"/>
          <p:cNvCxnSpPr/>
          <p:nvPr/>
        </p:nvCxnSpPr>
        <p:spPr>
          <a:xfrm>
            <a:off x="7295450" y="1220600"/>
            <a:ext cx="91800" cy="95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1"/>
          <p:cNvCxnSpPr/>
          <p:nvPr/>
        </p:nvCxnSpPr>
        <p:spPr>
          <a:xfrm>
            <a:off x="7556500" y="1128900"/>
            <a:ext cx="331500" cy="19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21"/>
          <p:cNvCxnSpPr/>
          <p:nvPr/>
        </p:nvCxnSpPr>
        <p:spPr>
          <a:xfrm>
            <a:off x="7408325" y="924275"/>
            <a:ext cx="183600" cy="177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21"/>
          <p:cNvCxnSpPr/>
          <p:nvPr/>
        </p:nvCxnSpPr>
        <p:spPr>
          <a:xfrm>
            <a:off x="7224900" y="966600"/>
            <a:ext cx="155100" cy="227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zh-HK"/>
              <a:t>What is autoencoder - decoder?</a:t>
            </a:r>
            <a:endParaRPr/>
          </a:p>
        </p:txBody>
      </p:sp>
      <p:sp>
        <p:nvSpPr>
          <p:cNvPr id="277" name="Google Shape;277;p22"/>
          <p:cNvSpPr txBox="1"/>
          <p:nvPr/>
        </p:nvSpPr>
        <p:spPr>
          <a:xfrm>
            <a:off x="1192400" y="1023050"/>
            <a:ext cx="5750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100" u="sng">
                <a:solidFill>
                  <a:schemeClr val="hlink"/>
                </a:solidFill>
                <a:hlinkClick r:id="rId3"/>
              </a:rPr>
              <a:t>https://magenta.tensorflow.org/assets/sketch_rnn_demo/index.html</a:t>
            </a:r>
            <a:endParaRPr/>
          </a:p>
        </p:txBody>
      </p:sp>
      <p:pic>
        <p:nvPicPr>
          <p:cNvPr id="278" name="Google Shape;2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713" y="1894975"/>
            <a:ext cx="7648575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2"/>
          <p:cNvSpPr/>
          <p:nvPr/>
        </p:nvSpPr>
        <p:spPr>
          <a:xfrm>
            <a:off x="1926175" y="4266700"/>
            <a:ext cx="1545300" cy="536100"/>
          </a:xfrm>
          <a:prstGeom prst="wedgeRectCallout">
            <a:avLst>
              <a:gd fmla="val -233" name="adj1"/>
              <a:gd fmla="val -14308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extract features</a:t>
            </a:r>
            <a:endParaRPr/>
          </a:p>
        </p:txBody>
      </p:sp>
      <p:sp>
        <p:nvSpPr>
          <p:cNvPr id="280" name="Google Shape;280;p22"/>
          <p:cNvSpPr/>
          <p:nvPr/>
        </p:nvSpPr>
        <p:spPr>
          <a:xfrm>
            <a:off x="3799374" y="4355600"/>
            <a:ext cx="2317800" cy="536100"/>
          </a:xfrm>
          <a:prstGeom prst="wedgeRectCallout">
            <a:avLst>
              <a:gd fmla="val -9195" name="adj1"/>
              <a:gd fmla="val -14387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features representation and </a:t>
            </a:r>
            <a:r>
              <a:rPr lang="zh-HK"/>
              <a:t>structure of the data</a:t>
            </a:r>
            <a:r>
              <a:rPr lang="zh-HK"/>
              <a:t> </a:t>
            </a:r>
            <a:endParaRPr/>
          </a:p>
        </p:txBody>
      </p:sp>
      <p:sp>
        <p:nvSpPr>
          <p:cNvPr id="281" name="Google Shape;281;p22"/>
          <p:cNvSpPr/>
          <p:nvPr/>
        </p:nvSpPr>
        <p:spPr>
          <a:xfrm>
            <a:off x="5969674" y="2303700"/>
            <a:ext cx="2426700" cy="536100"/>
          </a:xfrm>
          <a:prstGeom prst="wedgeRectCallout">
            <a:avLst>
              <a:gd fmla="val -65794" name="adj1"/>
              <a:gd fmla="val 5593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recover features to ground truth as close as possible</a:t>
            </a:r>
            <a:endParaRPr/>
          </a:p>
        </p:txBody>
      </p:sp>
      <p:pic>
        <p:nvPicPr>
          <p:cNvPr id="282" name="Google Shape;28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6175" y="1421673"/>
            <a:ext cx="5197466" cy="28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2"/>
          <p:cNvSpPr/>
          <p:nvPr/>
        </p:nvSpPr>
        <p:spPr>
          <a:xfrm>
            <a:off x="3026700" y="3290200"/>
            <a:ext cx="3810000" cy="1065300"/>
          </a:xfrm>
          <a:prstGeom prst="wedgeRectCallout">
            <a:avLst>
              <a:gd fmla="val -233" name="adj1"/>
              <a:gd fmla="val -14308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let us give it another name: </a:t>
            </a:r>
            <a:r>
              <a:rPr lang="zh-HK">
                <a:solidFill>
                  <a:srgbClr val="FF0000"/>
                </a:solidFill>
              </a:rPr>
              <a:t>Generator Pg(x)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zh-HK"/>
              <a:t>What is autoencoder - decoder?</a:t>
            </a:r>
            <a:endParaRPr/>
          </a:p>
        </p:txBody>
      </p:sp>
      <p:pic>
        <p:nvPicPr>
          <p:cNvPr id="289" name="Google Shape;2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700" y="924300"/>
            <a:ext cx="5349702" cy="419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3"/>
          <p:cNvSpPr/>
          <p:nvPr/>
        </p:nvSpPr>
        <p:spPr>
          <a:xfrm>
            <a:off x="2547050" y="1143025"/>
            <a:ext cx="1658100" cy="564300"/>
          </a:xfrm>
          <a:prstGeom prst="wedgeRectCallout">
            <a:avLst>
              <a:gd fmla="val 1488" name="adj1"/>
              <a:gd fmla="val 8253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generated image feature structure Gz(Xi, </a:t>
            </a:r>
            <a:r>
              <a:rPr lang="zh-HK"/>
              <a:t>mean, std</a:t>
            </a:r>
            <a:r>
              <a:rPr lang="zh-HK"/>
              <a:t>)</a:t>
            </a:r>
            <a:endParaRPr/>
          </a:p>
        </p:txBody>
      </p:sp>
      <p:sp>
        <p:nvSpPr>
          <p:cNvPr id="291" name="Google Shape;291;p23"/>
          <p:cNvSpPr/>
          <p:nvPr/>
        </p:nvSpPr>
        <p:spPr>
          <a:xfrm>
            <a:off x="6643500" y="1055550"/>
            <a:ext cx="2183100" cy="564300"/>
          </a:xfrm>
          <a:prstGeom prst="wedgeRectCallout">
            <a:avLst>
              <a:gd fmla="val -78340" name="adj1"/>
              <a:gd fmla="val 6427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ground Truth </a:t>
            </a:r>
            <a:r>
              <a:rPr lang="zh-HK"/>
              <a:t> image feature structure G</a:t>
            </a:r>
            <a:r>
              <a:rPr lang="zh-HK" sz="800"/>
              <a:t>data</a:t>
            </a:r>
            <a:r>
              <a:rPr lang="zh-HK"/>
              <a:t>(Xi, mean, std)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/>
          <p:nvPr>
            <p:ph type="title"/>
          </p:nvPr>
        </p:nvSpPr>
        <p:spPr>
          <a:xfrm>
            <a:off x="1297500" y="393750"/>
            <a:ext cx="7672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zh-HK" sz="2200"/>
              <a:t>Is there a classifier can recognize fake and real</a:t>
            </a:r>
            <a:r>
              <a:rPr lang="zh-HK" sz="2200"/>
              <a:t>?</a:t>
            </a:r>
            <a:endParaRPr sz="2200"/>
          </a:p>
        </p:txBody>
      </p:sp>
      <p:pic>
        <p:nvPicPr>
          <p:cNvPr id="297" name="Google Shape;297;p24"/>
          <p:cNvPicPr preferRelativeResize="0"/>
          <p:nvPr/>
        </p:nvPicPr>
        <p:blipFill rotWithShape="1">
          <a:blip r:embed="rId3">
            <a:alphaModFix/>
          </a:blip>
          <a:srcRect b="0" l="0" r="74746" t="0"/>
          <a:stretch/>
        </p:blipFill>
        <p:spPr>
          <a:xfrm>
            <a:off x="1209425" y="1974675"/>
            <a:ext cx="1796251" cy="292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650" y="855400"/>
            <a:ext cx="1112800" cy="106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3250" y="855400"/>
            <a:ext cx="1177651" cy="10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4"/>
          <p:cNvPicPr preferRelativeResize="0"/>
          <p:nvPr/>
        </p:nvPicPr>
        <p:blipFill rotWithShape="1">
          <a:blip r:embed="rId3">
            <a:alphaModFix/>
          </a:blip>
          <a:srcRect b="1680" l="74746" r="0" t="-1680"/>
          <a:stretch/>
        </p:blipFill>
        <p:spPr>
          <a:xfrm>
            <a:off x="6849225" y="1898475"/>
            <a:ext cx="1796251" cy="292952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4"/>
          <p:cNvSpPr/>
          <p:nvPr/>
        </p:nvSpPr>
        <p:spPr>
          <a:xfrm>
            <a:off x="4141550" y="1060575"/>
            <a:ext cx="2444700" cy="766800"/>
          </a:xfrm>
          <a:prstGeom prst="wedgeRectCallout">
            <a:avLst>
              <a:gd fmla="val 58518" name="adj1"/>
              <a:gd fmla="val 11052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real image classification score is 1.0</a:t>
            </a:r>
            <a:endParaRPr/>
          </a:p>
        </p:txBody>
      </p:sp>
      <p:sp>
        <p:nvSpPr>
          <p:cNvPr id="302" name="Google Shape;302;p24"/>
          <p:cNvSpPr/>
          <p:nvPr/>
        </p:nvSpPr>
        <p:spPr>
          <a:xfrm>
            <a:off x="560975" y="1003450"/>
            <a:ext cx="2444700" cy="766800"/>
          </a:xfrm>
          <a:prstGeom prst="wedgeRectCallout">
            <a:avLst>
              <a:gd fmla="val 7884" name="adj1"/>
              <a:gd fmla="val 1782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fake </a:t>
            </a:r>
            <a:r>
              <a:rPr lang="zh-HK"/>
              <a:t>image classification score is 0</a:t>
            </a:r>
            <a:endParaRPr/>
          </a:p>
        </p:txBody>
      </p:sp>
      <p:pic>
        <p:nvPicPr>
          <p:cNvPr id="303" name="Google Shape;303;p24"/>
          <p:cNvPicPr preferRelativeResize="0"/>
          <p:nvPr/>
        </p:nvPicPr>
        <p:blipFill rotWithShape="1">
          <a:blip r:embed="rId3">
            <a:alphaModFix/>
          </a:blip>
          <a:srcRect b="0" l="25491" r="49255" t="0"/>
          <a:stretch/>
        </p:blipFill>
        <p:spPr>
          <a:xfrm>
            <a:off x="3077725" y="1974675"/>
            <a:ext cx="1796251" cy="292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4"/>
          <p:cNvPicPr preferRelativeResize="0"/>
          <p:nvPr/>
        </p:nvPicPr>
        <p:blipFill rotWithShape="1">
          <a:blip r:embed="rId3">
            <a:alphaModFix/>
          </a:blip>
          <a:srcRect b="1680" l="50185" r="24559" t="-1680"/>
          <a:stretch/>
        </p:blipFill>
        <p:spPr>
          <a:xfrm>
            <a:off x="4900575" y="1918300"/>
            <a:ext cx="1796251" cy="29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4"/>
          <p:cNvSpPr/>
          <p:nvPr/>
        </p:nvSpPr>
        <p:spPr>
          <a:xfrm>
            <a:off x="2791100" y="3421375"/>
            <a:ext cx="2444700" cy="766800"/>
          </a:xfrm>
          <a:prstGeom prst="wedgeRectCallout">
            <a:avLst>
              <a:gd fmla="val -818" name="adj1"/>
              <a:gd fmla="val -11801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fake</a:t>
            </a:r>
            <a:r>
              <a:rPr lang="zh-HK"/>
              <a:t> image classification score is 0.3</a:t>
            </a:r>
            <a:endParaRPr/>
          </a:p>
        </p:txBody>
      </p:sp>
      <p:sp>
        <p:nvSpPr>
          <p:cNvPr id="306" name="Google Shape;306;p24"/>
          <p:cNvSpPr/>
          <p:nvPr/>
        </p:nvSpPr>
        <p:spPr>
          <a:xfrm>
            <a:off x="4841425" y="4434550"/>
            <a:ext cx="2444700" cy="766800"/>
          </a:xfrm>
          <a:prstGeom prst="wedgeRectCallout">
            <a:avLst>
              <a:gd fmla="val -818" name="adj1"/>
              <a:gd fmla="val -11801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fake image classification score is 0.6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600" y="840623"/>
            <a:ext cx="5322725" cy="40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5"/>
          <p:cNvSpPr/>
          <p:nvPr/>
        </p:nvSpPr>
        <p:spPr>
          <a:xfrm>
            <a:off x="1704600" y="2271900"/>
            <a:ext cx="6134100" cy="91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/>
              <a:t>A</a:t>
            </a:r>
            <a:r>
              <a:rPr lang="zh-HK" sz="1800"/>
              <a:t>ctully it is just a simple binary classifier,let us just call it </a:t>
            </a:r>
            <a:r>
              <a:rPr lang="zh-HK" sz="1800">
                <a:solidFill>
                  <a:srgbClr val="FF0000"/>
                </a:solidFill>
              </a:rPr>
              <a:t>Discriminator D(x)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13" name="Google Shape;313;p25"/>
          <p:cNvSpPr txBox="1"/>
          <p:nvPr>
            <p:ph type="title"/>
          </p:nvPr>
        </p:nvSpPr>
        <p:spPr>
          <a:xfrm>
            <a:off x="1297500" y="393750"/>
            <a:ext cx="7672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zh-HK" sz="2200"/>
              <a:t>Is there a classifier can recognize fake and real?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